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0" r:id="rId4"/>
    <p:sldId id="259" r:id="rId5"/>
    <p:sldId id="262" r:id="rId6"/>
    <p:sldId id="263" r:id="rId7"/>
    <p:sldId id="265" r:id="rId8"/>
    <p:sldId id="268" r:id="rId9"/>
    <p:sldId id="266" r:id="rId10"/>
    <p:sldId id="267" r:id="rId11"/>
    <p:sldId id="269" r:id="rId12"/>
    <p:sldId id="270" r:id="rId13"/>
    <p:sldId id="271" r:id="rId14"/>
    <p:sldId id="272" r:id="rId15"/>
    <p:sldId id="273" r:id="rId16"/>
    <p:sldId id="274" r:id="rId17"/>
    <p:sldId id="275" r:id="rId18"/>
    <p:sldId id="276" r:id="rId19"/>
  </p:sldIdLst>
  <p:sldSz cx="9144000" cy="5143500" type="screen16x9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90" y="-124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3EF0E5-F4C4-4A06-A92E-3340C5DA48E0}" type="datetimeFigureOut">
              <a:rPr lang="pt-BR" smtClean="0"/>
              <a:t>05/05/2020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57108-28C6-4B5C-B6FD-28BC901DDEA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858095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3EF0E5-F4C4-4A06-A92E-3340C5DA48E0}" type="datetimeFigureOut">
              <a:rPr lang="pt-BR" smtClean="0"/>
              <a:t>05/05/2020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57108-28C6-4B5C-B6FD-28BC901DDEA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515126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3EF0E5-F4C4-4A06-A92E-3340C5DA48E0}" type="datetimeFigureOut">
              <a:rPr lang="pt-BR" smtClean="0"/>
              <a:t>05/05/2020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57108-28C6-4B5C-B6FD-28BC901DDEA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16202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3EF0E5-F4C4-4A06-A92E-3340C5DA48E0}" type="datetimeFigureOut">
              <a:rPr lang="pt-BR" smtClean="0"/>
              <a:t>05/05/2020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57108-28C6-4B5C-B6FD-28BC901DDEA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600355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3EF0E5-F4C4-4A06-A92E-3340C5DA48E0}" type="datetimeFigureOut">
              <a:rPr lang="pt-BR" smtClean="0"/>
              <a:t>05/05/2020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57108-28C6-4B5C-B6FD-28BC901DDEA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052486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3EF0E5-F4C4-4A06-A92E-3340C5DA48E0}" type="datetimeFigureOut">
              <a:rPr lang="pt-BR" smtClean="0"/>
              <a:t>05/05/2020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57108-28C6-4B5C-B6FD-28BC901DDEA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924635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3EF0E5-F4C4-4A06-A92E-3340C5DA48E0}" type="datetimeFigureOut">
              <a:rPr lang="pt-BR" smtClean="0"/>
              <a:t>05/05/2020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57108-28C6-4B5C-B6FD-28BC901DDEA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692922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3EF0E5-F4C4-4A06-A92E-3340C5DA48E0}" type="datetimeFigureOut">
              <a:rPr lang="pt-BR" smtClean="0"/>
              <a:t>05/05/2020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57108-28C6-4B5C-B6FD-28BC901DDEA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573180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3EF0E5-F4C4-4A06-A92E-3340C5DA48E0}" type="datetimeFigureOut">
              <a:rPr lang="pt-BR" smtClean="0"/>
              <a:t>05/05/2020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57108-28C6-4B5C-B6FD-28BC901DDEA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999137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3EF0E5-F4C4-4A06-A92E-3340C5DA48E0}" type="datetimeFigureOut">
              <a:rPr lang="pt-BR" smtClean="0"/>
              <a:t>05/05/2020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57108-28C6-4B5C-B6FD-28BC901DDEA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33274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3EF0E5-F4C4-4A06-A92E-3340C5DA48E0}" type="datetimeFigureOut">
              <a:rPr lang="pt-BR" smtClean="0"/>
              <a:t>05/05/2020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57108-28C6-4B5C-B6FD-28BC901DDEA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311410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3EF0E5-F4C4-4A06-A92E-3340C5DA48E0}" type="datetimeFigureOut">
              <a:rPr lang="pt-BR" smtClean="0"/>
              <a:t>05/05/2020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557108-28C6-4B5C-B6FD-28BC901DDEA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409786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dirty="0" smtClean="0"/>
              <a:t>Comparação entre os cenários</a:t>
            </a:r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t-BR" dirty="0" smtClean="0"/>
              <a:t>Ano letivo 2020 / 2021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93541085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Comparação entre os cenários</a:t>
            </a:r>
            <a:endParaRPr lang="pt-BR" dirty="0"/>
          </a:p>
        </p:txBody>
      </p:sp>
      <p:graphicFrame>
        <p:nvGraphicFramePr>
          <p:cNvPr id="4" name="Espaço Reservado para Conteú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91721835"/>
              </p:ext>
            </p:extLst>
          </p:nvPr>
        </p:nvGraphicFramePr>
        <p:xfrm>
          <a:off x="179512" y="1851670"/>
          <a:ext cx="8856983" cy="1737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63898"/>
                <a:gridCol w="1046024"/>
                <a:gridCol w="998029"/>
                <a:gridCol w="1256545"/>
                <a:gridCol w="1152128"/>
                <a:gridCol w="1296144"/>
                <a:gridCol w="1944215"/>
              </a:tblGrid>
              <a:tr h="627389"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Cenário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Dias Let.</a:t>
                      </a:r>
                      <a:r>
                        <a:rPr lang="pt-BR" baseline="0" dirty="0" smtClean="0"/>
                        <a:t> 1° sem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Dias Let.</a:t>
                      </a:r>
                      <a:r>
                        <a:rPr lang="pt-BR" baseline="0" dirty="0" smtClean="0"/>
                        <a:t> 2° sem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Início do 1° sem 2021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Fim do 1° sem 2021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Dias letivos 2021/1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Utiliza rep. aos</a:t>
                      </a:r>
                      <a:r>
                        <a:rPr lang="pt-BR" baseline="0" dirty="0" smtClean="0"/>
                        <a:t> </a:t>
                      </a:r>
                      <a:r>
                        <a:rPr lang="pt-BR" baseline="0" dirty="0" err="1" smtClean="0"/>
                        <a:t>sáb</a:t>
                      </a:r>
                      <a:r>
                        <a:rPr lang="pt-BR" baseline="0" dirty="0" smtClean="0"/>
                        <a:t> em 2021/1</a:t>
                      </a:r>
                      <a:endParaRPr lang="pt-BR" dirty="0"/>
                    </a:p>
                  </a:txBody>
                  <a:tcPr/>
                </a:tc>
              </a:tr>
              <a:tr h="363487"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1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95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95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01/03/21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08/07/21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100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Sim, 8</a:t>
                      </a:r>
                      <a:endParaRPr lang="pt-BR" dirty="0"/>
                    </a:p>
                  </a:txBody>
                  <a:tcPr/>
                </a:tc>
              </a:tr>
              <a:tr h="363487"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4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95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95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22/02/21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08/07/21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100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Sim, 3</a:t>
                      </a:r>
                      <a:endParaRPr lang="pt-BR" dirty="0"/>
                    </a:p>
                  </a:txBody>
                  <a:tcPr/>
                </a:tc>
              </a:tr>
              <a:tr h="363487"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7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95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95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09/04/21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31/08/21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100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Não</a:t>
                      </a:r>
                      <a:endParaRPr lang="pt-BR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7655519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Comparação entre os cenários</a:t>
            </a:r>
            <a:endParaRPr lang="pt-BR" dirty="0"/>
          </a:p>
        </p:txBody>
      </p:sp>
      <p:graphicFrame>
        <p:nvGraphicFramePr>
          <p:cNvPr id="4" name="Espaço Reservado para Conteú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56989234"/>
              </p:ext>
            </p:extLst>
          </p:nvPr>
        </p:nvGraphicFramePr>
        <p:xfrm>
          <a:off x="107504" y="1718387"/>
          <a:ext cx="8928992" cy="193348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79793"/>
                <a:gridCol w="1208439"/>
                <a:gridCol w="1368152"/>
                <a:gridCol w="1512168"/>
                <a:gridCol w="1296144"/>
                <a:gridCol w="1224136"/>
                <a:gridCol w="1440160"/>
              </a:tblGrid>
              <a:tr h="627389">
                <a:tc>
                  <a:txBody>
                    <a:bodyPr/>
                    <a:lstStyle/>
                    <a:p>
                      <a:pPr algn="ctr"/>
                      <a:r>
                        <a:rPr lang="pt-BR" sz="1600" dirty="0" smtClean="0"/>
                        <a:t>Cenário</a:t>
                      </a:r>
                      <a:endParaRPr lang="pt-B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dirty="0" smtClean="0"/>
                        <a:t>Início</a:t>
                      </a:r>
                      <a:r>
                        <a:rPr lang="pt-BR" sz="1600" baseline="0" dirty="0" smtClean="0"/>
                        <a:t> do 1° sem</a:t>
                      </a:r>
                      <a:endParaRPr lang="pt-B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dirty="0" smtClean="0"/>
                        <a:t>Fim do 1°sem</a:t>
                      </a:r>
                      <a:endParaRPr lang="pt-B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dirty="0" smtClean="0"/>
                        <a:t>Período de férias 1</a:t>
                      </a:r>
                      <a:endParaRPr lang="pt-B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dirty="0" smtClean="0"/>
                        <a:t>Início</a:t>
                      </a:r>
                      <a:r>
                        <a:rPr lang="pt-BR" sz="1600" baseline="0" dirty="0" smtClean="0"/>
                        <a:t> do 2° sem</a:t>
                      </a:r>
                      <a:endParaRPr lang="pt-B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dirty="0" smtClean="0"/>
                        <a:t>Fim do 2°sem</a:t>
                      </a:r>
                      <a:endParaRPr lang="pt-B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600" dirty="0" smtClean="0"/>
                        <a:t>Período de férias 2</a:t>
                      </a:r>
                    </a:p>
                  </a:txBody>
                  <a:tcPr/>
                </a:tc>
              </a:tr>
              <a:tr h="363487">
                <a:tc>
                  <a:txBody>
                    <a:bodyPr/>
                    <a:lstStyle/>
                    <a:p>
                      <a:pPr algn="ctr"/>
                      <a:r>
                        <a:rPr lang="pt-BR" sz="1600" dirty="0" smtClean="0"/>
                        <a:t>2</a:t>
                      </a:r>
                      <a:endParaRPr lang="pt-B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dirty="0" smtClean="0"/>
                        <a:t>01/07/2020</a:t>
                      </a:r>
                      <a:endParaRPr lang="pt-B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dirty="0" smtClean="0"/>
                        <a:t>29/08/2020*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dirty="0" smtClean="0"/>
                        <a:t>31/08 a 14/09</a:t>
                      </a:r>
                      <a:endParaRPr lang="pt-B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dirty="0" smtClean="0"/>
                        <a:t>15/09/2020</a:t>
                      </a:r>
                      <a:endParaRPr lang="pt-B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dirty="0" smtClean="0"/>
                        <a:t>11/02/2021</a:t>
                      </a:r>
                      <a:endParaRPr lang="pt-B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dirty="0" smtClean="0"/>
                        <a:t>12/02</a:t>
                      </a:r>
                      <a:r>
                        <a:rPr lang="pt-BR" sz="1600" baseline="0" dirty="0" smtClean="0"/>
                        <a:t> a 13/03</a:t>
                      </a:r>
                      <a:endParaRPr lang="pt-BR" sz="1600" dirty="0"/>
                    </a:p>
                  </a:txBody>
                  <a:tcPr/>
                </a:tc>
              </a:tr>
              <a:tr h="363487">
                <a:tc>
                  <a:txBody>
                    <a:bodyPr/>
                    <a:lstStyle/>
                    <a:p>
                      <a:pPr algn="ctr"/>
                      <a:r>
                        <a:rPr lang="pt-BR" sz="1600" dirty="0" smtClean="0"/>
                        <a:t>5</a:t>
                      </a:r>
                      <a:endParaRPr lang="pt-B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dirty="0" smtClean="0"/>
                        <a:t>01/07/2020</a:t>
                      </a:r>
                      <a:endParaRPr lang="pt-B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dirty="0" smtClean="0"/>
                        <a:t>04/09/2020*</a:t>
                      </a:r>
                      <a:endParaRPr lang="pt-B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dirty="0" smtClean="0"/>
                        <a:t>20/06 a 27/06 e</a:t>
                      </a:r>
                    </a:p>
                    <a:p>
                      <a:pPr algn="ctr"/>
                      <a:r>
                        <a:rPr lang="pt-BR" sz="1600" dirty="0" smtClean="0"/>
                        <a:t>05/09 a 11/09</a:t>
                      </a:r>
                      <a:endParaRPr lang="pt-B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dirty="0" smtClean="0"/>
                        <a:t>14/09/2020</a:t>
                      </a:r>
                      <a:endParaRPr lang="pt-B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dirty="0" smtClean="0"/>
                        <a:t>04/02/2021</a:t>
                      </a:r>
                      <a:endParaRPr lang="pt-B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dirty="0" smtClean="0"/>
                        <a:t>05/02 a 06/03</a:t>
                      </a:r>
                      <a:endParaRPr lang="pt-BR" sz="1600" dirty="0"/>
                    </a:p>
                  </a:txBody>
                  <a:tcPr/>
                </a:tc>
              </a:tr>
              <a:tr h="363487">
                <a:tc>
                  <a:txBody>
                    <a:bodyPr/>
                    <a:lstStyle/>
                    <a:p>
                      <a:pPr algn="ctr"/>
                      <a:r>
                        <a:rPr lang="pt-BR" sz="1600" dirty="0" smtClean="0"/>
                        <a:t>8</a:t>
                      </a:r>
                      <a:endParaRPr lang="pt-B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dirty="0" smtClean="0"/>
                        <a:t>01/07/2020</a:t>
                      </a:r>
                      <a:endParaRPr lang="pt-B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dirty="0" smtClean="0"/>
                        <a:t>09/10/2020</a:t>
                      </a:r>
                      <a:endParaRPr lang="pt-B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dirty="0" smtClean="0"/>
                        <a:t>10/10 a 24/10</a:t>
                      </a:r>
                      <a:endParaRPr lang="pt-B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dirty="0" smtClean="0"/>
                        <a:t>26/10/2020</a:t>
                      </a:r>
                      <a:endParaRPr lang="pt-B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dirty="0" smtClean="0"/>
                        <a:t>09/03/2021</a:t>
                      </a:r>
                      <a:endParaRPr lang="pt-B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dirty="0" smtClean="0"/>
                        <a:t>22/3 a 20/04</a:t>
                      </a:r>
                      <a:endParaRPr lang="pt-BR" sz="16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CaixaDeTexto 2"/>
          <p:cNvSpPr txBox="1"/>
          <p:nvPr/>
        </p:nvSpPr>
        <p:spPr>
          <a:xfrm>
            <a:off x="323528" y="3939902"/>
            <a:ext cx="84969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* - As reposições das aulas do 1° sem. estão alocadas também aos sábados do semestre seguinte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3710498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Comparação entre os cenários</a:t>
            </a:r>
            <a:endParaRPr lang="pt-BR" dirty="0"/>
          </a:p>
        </p:txBody>
      </p:sp>
      <p:graphicFrame>
        <p:nvGraphicFramePr>
          <p:cNvPr id="4" name="Espaço Reservado para Conteú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27277173"/>
              </p:ext>
            </p:extLst>
          </p:nvPr>
        </p:nvGraphicFramePr>
        <p:xfrm>
          <a:off x="179512" y="1851670"/>
          <a:ext cx="8856983" cy="1737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63898"/>
                <a:gridCol w="1046024"/>
                <a:gridCol w="998029"/>
                <a:gridCol w="1256545"/>
                <a:gridCol w="1152128"/>
                <a:gridCol w="1296144"/>
                <a:gridCol w="1944215"/>
              </a:tblGrid>
              <a:tr h="627389"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Cenário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Dias Let.</a:t>
                      </a:r>
                      <a:r>
                        <a:rPr lang="pt-BR" baseline="0" dirty="0" smtClean="0"/>
                        <a:t> 1° sem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Dias Let.</a:t>
                      </a:r>
                      <a:r>
                        <a:rPr lang="pt-BR" baseline="0" dirty="0" smtClean="0"/>
                        <a:t> 2° sem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Início do 1° sem 2021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Fim do 1° sem 2021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Dias letivos 2021/1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Utiliza rep. aos</a:t>
                      </a:r>
                      <a:r>
                        <a:rPr lang="pt-BR" baseline="0" dirty="0" smtClean="0"/>
                        <a:t> </a:t>
                      </a:r>
                      <a:r>
                        <a:rPr lang="pt-BR" baseline="0" dirty="0" err="1" smtClean="0"/>
                        <a:t>sáb</a:t>
                      </a:r>
                      <a:r>
                        <a:rPr lang="pt-BR" baseline="0" dirty="0" smtClean="0"/>
                        <a:t> em 2021/1</a:t>
                      </a:r>
                      <a:endParaRPr lang="pt-BR" dirty="0"/>
                    </a:p>
                  </a:txBody>
                  <a:tcPr/>
                </a:tc>
              </a:tr>
              <a:tr h="363487"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2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95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95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15/03/21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16/07/21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100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Sim, 13</a:t>
                      </a:r>
                      <a:endParaRPr lang="pt-BR" dirty="0"/>
                    </a:p>
                  </a:txBody>
                  <a:tcPr/>
                </a:tc>
              </a:tr>
              <a:tr h="363487"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5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95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95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08/03/21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08/07/21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100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Sim, 13</a:t>
                      </a:r>
                      <a:endParaRPr lang="pt-BR" dirty="0"/>
                    </a:p>
                  </a:txBody>
                  <a:tcPr/>
                </a:tc>
              </a:tr>
              <a:tr h="363487"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8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95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95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21/04/21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14/09/21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100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Não</a:t>
                      </a:r>
                      <a:endParaRPr lang="pt-BR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1214694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Comparação entre os cenários</a:t>
            </a:r>
            <a:endParaRPr lang="pt-BR" dirty="0"/>
          </a:p>
        </p:txBody>
      </p:sp>
      <p:graphicFrame>
        <p:nvGraphicFramePr>
          <p:cNvPr id="4" name="Espaço Reservado para Conteú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0687277"/>
              </p:ext>
            </p:extLst>
          </p:nvPr>
        </p:nvGraphicFramePr>
        <p:xfrm>
          <a:off x="107504" y="1718387"/>
          <a:ext cx="8928992" cy="193348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79793"/>
                <a:gridCol w="1208439"/>
                <a:gridCol w="1368152"/>
                <a:gridCol w="1512168"/>
                <a:gridCol w="1296144"/>
                <a:gridCol w="1224136"/>
                <a:gridCol w="1440160"/>
              </a:tblGrid>
              <a:tr h="627389">
                <a:tc>
                  <a:txBody>
                    <a:bodyPr/>
                    <a:lstStyle/>
                    <a:p>
                      <a:pPr algn="ctr"/>
                      <a:r>
                        <a:rPr lang="pt-BR" sz="1600" dirty="0" smtClean="0"/>
                        <a:t>Cenário</a:t>
                      </a:r>
                      <a:endParaRPr lang="pt-B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dirty="0" smtClean="0"/>
                        <a:t>Início</a:t>
                      </a:r>
                      <a:r>
                        <a:rPr lang="pt-BR" sz="1600" baseline="0" dirty="0" smtClean="0"/>
                        <a:t> do 1° sem</a:t>
                      </a:r>
                      <a:endParaRPr lang="pt-B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dirty="0" smtClean="0"/>
                        <a:t>Fim do 1°sem</a:t>
                      </a:r>
                      <a:endParaRPr lang="pt-B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dirty="0" smtClean="0"/>
                        <a:t>Período de férias 1</a:t>
                      </a:r>
                      <a:endParaRPr lang="pt-B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dirty="0" smtClean="0"/>
                        <a:t>Início</a:t>
                      </a:r>
                      <a:r>
                        <a:rPr lang="pt-BR" sz="1600" baseline="0" dirty="0" smtClean="0"/>
                        <a:t> do 2° sem</a:t>
                      </a:r>
                      <a:endParaRPr lang="pt-B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dirty="0" smtClean="0"/>
                        <a:t>Fim do 2°sem</a:t>
                      </a:r>
                      <a:endParaRPr lang="pt-B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600" dirty="0" smtClean="0"/>
                        <a:t>Período de férias 2</a:t>
                      </a:r>
                    </a:p>
                  </a:txBody>
                  <a:tcPr/>
                </a:tc>
              </a:tr>
              <a:tr h="363487">
                <a:tc>
                  <a:txBody>
                    <a:bodyPr/>
                    <a:lstStyle/>
                    <a:p>
                      <a:pPr algn="ctr"/>
                      <a:r>
                        <a:rPr lang="pt-BR" sz="1600" dirty="0" smtClean="0"/>
                        <a:t>3</a:t>
                      </a:r>
                      <a:endParaRPr lang="pt-B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dirty="0" smtClean="0"/>
                        <a:t>13/07/2020</a:t>
                      </a:r>
                      <a:endParaRPr lang="pt-B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dirty="0" smtClean="0"/>
                        <a:t>02/09/2020*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dirty="0" smtClean="0"/>
                        <a:t>03/09 a 17/09</a:t>
                      </a:r>
                      <a:endParaRPr lang="pt-B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dirty="0" smtClean="0"/>
                        <a:t>18/09/2020</a:t>
                      </a:r>
                      <a:endParaRPr lang="pt-B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dirty="0" smtClean="0"/>
                        <a:t>12/02/2021</a:t>
                      </a:r>
                      <a:endParaRPr lang="pt-B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dirty="0" smtClean="0"/>
                        <a:t>26/02</a:t>
                      </a:r>
                      <a:r>
                        <a:rPr lang="pt-BR" sz="1600" baseline="0" dirty="0" smtClean="0"/>
                        <a:t> a 27/03</a:t>
                      </a:r>
                      <a:endParaRPr lang="pt-BR" sz="1600" dirty="0"/>
                    </a:p>
                  </a:txBody>
                  <a:tcPr/>
                </a:tc>
              </a:tr>
              <a:tr h="363487">
                <a:tc>
                  <a:txBody>
                    <a:bodyPr/>
                    <a:lstStyle/>
                    <a:p>
                      <a:pPr algn="ctr"/>
                      <a:r>
                        <a:rPr lang="pt-BR" sz="1600" dirty="0" smtClean="0"/>
                        <a:t>6</a:t>
                      </a:r>
                      <a:endParaRPr lang="pt-B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dirty="0" smtClean="0"/>
                        <a:t>13/07/2020</a:t>
                      </a:r>
                      <a:endParaRPr lang="pt-B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dirty="0" smtClean="0"/>
                        <a:t>11/09/2020*</a:t>
                      </a:r>
                      <a:endParaRPr lang="pt-B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dirty="0" smtClean="0"/>
                        <a:t>26/06 a 03/07 e</a:t>
                      </a:r>
                    </a:p>
                    <a:p>
                      <a:pPr algn="ctr"/>
                      <a:r>
                        <a:rPr lang="pt-BR" sz="1600" dirty="0" smtClean="0"/>
                        <a:t>12/09 a 18/09</a:t>
                      </a:r>
                      <a:endParaRPr lang="pt-B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dirty="0" smtClean="0"/>
                        <a:t>21/09/2020</a:t>
                      </a:r>
                      <a:endParaRPr lang="pt-B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dirty="0" smtClean="0"/>
                        <a:t>11/02/2021</a:t>
                      </a:r>
                      <a:endParaRPr lang="pt-B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dirty="0" smtClean="0"/>
                        <a:t>19/02 a 20/03</a:t>
                      </a:r>
                      <a:endParaRPr lang="pt-BR" sz="1600" dirty="0"/>
                    </a:p>
                  </a:txBody>
                  <a:tcPr/>
                </a:tc>
              </a:tr>
              <a:tr h="363487">
                <a:tc>
                  <a:txBody>
                    <a:bodyPr/>
                    <a:lstStyle/>
                    <a:p>
                      <a:pPr algn="ctr"/>
                      <a:r>
                        <a:rPr lang="pt-BR" sz="1600" dirty="0" smtClean="0"/>
                        <a:t>9</a:t>
                      </a:r>
                      <a:endParaRPr lang="pt-B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dirty="0" smtClean="0"/>
                        <a:t>13/07/2020</a:t>
                      </a:r>
                      <a:endParaRPr lang="pt-B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dirty="0" smtClean="0"/>
                        <a:t>22/10/2020</a:t>
                      </a:r>
                      <a:endParaRPr lang="pt-B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dirty="0" smtClean="0"/>
                        <a:t>23/10 a 06/11</a:t>
                      </a:r>
                      <a:endParaRPr lang="pt-B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dirty="0" smtClean="0"/>
                        <a:t>09/11/2020</a:t>
                      </a:r>
                      <a:endParaRPr lang="pt-B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dirty="0" smtClean="0"/>
                        <a:t>31/03/2021</a:t>
                      </a:r>
                      <a:endParaRPr lang="pt-B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dirty="0" smtClean="0"/>
                        <a:t>01/04 a 30/04</a:t>
                      </a:r>
                      <a:endParaRPr lang="pt-BR" sz="16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CaixaDeTexto 2"/>
          <p:cNvSpPr txBox="1"/>
          <p:nvPr/>
        </p:nvSpPr>
        <p:spPr>
          <a:xfrm>
            <a:off x="323528" y="3939902"/>
            <a:ext cx="84969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* - As reposições das aulas do 1° sem. estão alocadas também aos sábados do semestre seguinte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5074032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Comparação entre os cenários</a:t>
            </a:r>
            <a:endParaRPr lang="pt-BR" dirty="0"/>
          </a:p>
        </p:txBody>
      </p:sp>
      <p:graphicFrame>
        <p:nvGraphicFramePr>
          <p:cNvPr id="4" name="Espaço Reservado para Conteú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61305943"/>
              </p:ext>
            </p:extLst>
          </p:nvPr>
        </p:nvGraphicFramePr>
        <p:xfrm>
          <a:off x="179512" y="1851670"/>
          <a:ext cx="8856983" cy="1737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63898"/>
                <a:gridCol w="1046024"/>
                <a:gridCol w="998029"/>
                <a:gridCol w="1256545"/>
                <a:gridCol w="1152128"/>
                <a:gridCol w="1296144"/>
                <a:gridCol w="1944215"/>
              </a:tblGrid>
              <a:tr h="627389"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Cenário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Dias Let.</a:t>
                      </a:r>
                      <a:r>
                        <a:rPr lang="pt-BR" baseline="0" dirty="0" smtClean="0"/>
                        <a:t> 1° sem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Dias Let.</a:t>
                      </a:r>
                      <a:r>
                        <a:rPr lang="pt-BR" baseline="0" dirty="0" smtClean="0"/>
                        <a:t> 2° sem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Início do 1° sem 2021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Fim do 1° sem 2021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Dias letivos 2021/1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Utiliza rep. aos</a:t>
                      </a:r>
                      <a:r>
                        <a:rPr lang="pt-BR" baseline="0" dirty="0" smtClean="0"/>
                        <a:t> </a:t>
                      </a:r>
                      <a:r>
                        <a:rPr lang="pt-BR" baseline="0" dirty="0" err="1" smtClean="0"/>
                        <a:t>sáb</a:t>
                      </a:r>
                      <a:r>
                        <a:rPr lang="pt-BR" baseline="0" dirty="0" smtClean="0"/>
                        <a:t> em 2021/1</a:t>
                      </a:r>
                      <a:endParaRPr lang="pt-BR" dirty="0"/>
                    </a:p>
                  </a:txBody>
                  <a:tcPr/>
                </a:tc>
              </a:tr>
              <a:tr h="363487"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3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95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95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29/03/21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30/07/21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100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Sim, 13</a:t>
                      </a:r>
                      <a:endParaRPr lang="pt-BR" dirty="0"/>
                    </a:p>
                  </a:txBody>
                  <a:tcPr/>
                </a:tc>
              </a:tr>
              <a:tr h="363487"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6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95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95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22/03/21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23/07/21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100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Sim, 13</a:t>
                      </a:r>
                      <a:endParaRPr lang="pt-BR" dirty="0"/>
                    </a:p>
                  </a:txBody>
                  <a:tcPr/>
                </a:tc>
              </a:tr>
              <a:tr h="363487"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9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95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95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03/05/21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24/09/21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100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Não</a:t>
                      </a:r>
                      <a:endParaRPr lang="pt-BR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7313502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Considerações sobre os cenários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just"/>
            <a:r>
              <a:rPr lang="pt-BR" dirty="0" smtClean="0"/>
              <a:t>A utilização dos sábados do segundo semestre para repor a carga horária do primeiro semestre auxilia na otimização dos dias letivos disponíveis em 2020, permitindo que os alunos concluam mais rapidamente o ano letivo.</a:t>
            </a:r>
          </a:p>
          <a:p>
            <a:pPr algn="just"/>
            <a:r>
              <a:rPr lang="pt-BR" dirty="0" smtClean="0"/>
              <a:t>Parcelar as férias previstas para julho/2020 libera  cinco dias letivos para a conclusão do ano letivo, auxiliando os alunos egressos, que se formariam mais próximo das datas inicialmente previstas.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31987992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Considerações sobre os cenários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just"/>
            <a:r>
              <a:rPr lang="pt-BR" dirty="0" smtClean="0"/>
              <a:t>Os alunos que concluiriam seus cursos em 2020/1 deverão entrar em um regime especial de reposição, com atividades não presenciais (TDE ou MEAO, a depender das características da comunidade acadêmica).</a:t>
            </a:r>
          </a:p>
          <a:p>
            <a:pPr algn="just"/>
            <a:r>
              <a:rPr lang="pt-BR" dirty="0" smtClean="0"/>
              <a:t>Os alunos que concluiriam seus cursos em 2020/2 deverão entrar em um regime especial de reposição, caso o reinicio das atividades seja posterior à 01/07/2020.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0426481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Considerações sobre os cenários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just"/>
            <a:r>
              <a:rPr lang="pt-BR" dirty="0" smtClean="0"/>
              <a:t>Caso não seja considerada a hipótese de reposição aos sábados, o reestabelecimento das datas normais de entrada e conclusão de curso levará 3 anos para acontecer. </a:t>
            </a:r>
          </a:p>
          <a:p>
            <a:pPr algn="just"/>
            <a:r>
              <a:rPr lang="pt-BR" dirty="0" smtClean="0"/>
              <a:t>A cada ano, é possível reposicionar as entradas e saídas em torno de 24 dias antes do que no ano anterior, nas condições acima descritas.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07762751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Considerações sobre os cenários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pt-BR" dirty="0" smtClean="0"/>
              <a:t>Com as reposições aos sábados, ao final de 2021 o calendário já estará regularizado às datas tradicionais. 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2251778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Comparação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algn="just"/>
            <a:r>
              <a:rPr lang="pt-BR" dirty="0" smtClean="0"/>
              <a:t>Foram construídos 9 cenários, variando as seguintes condições:</a:t>
            </a:r>
          </a:p>
          <a:p>
            <a:pPr lvl="1" algn="just"/>
            <a:r>
              <a:rPr lang="pt-BR" dirty="0" smtClean="0"/>
              <a:t>Data de retorno às atividades presenciais</a:t>
            </a:r>
          </a:p>
          <a:p>
            <a:pPr lvl="2" algn="just"/>
            <a:r>
              <a:rPr lang="pt-BR" dirty="0" smtClean="0"/>
              <a:t>15/06/2020</a:t>
            </a:r>
          </a:p>
          <a:p>
            <a:pPr lvl="2" algn="just"/>
            <a:r>
              <a:rPr lang="pt-BR" dirty="0" smtClean="0"/>
              <a:t>01/07/2020</a:t>
            </a:r>
          </a:p>
          <a:p>
            <a:pPr lvl="2" algn="just"/>
            <a:r>
              <a:rPr lang="pt-BR" dirty="0" smtClean="0"/>
              <a:t>13/07/2020</a:t>
            </a:r>
          </a:p>
          <a:p>
            <a:pPr lvl="1" algn="just"/>
            <a:r>
              <a:rPr lang="pt-BR" dirty="0" smtClean="0"/>
              <a:t>Realização de atividades aos sábados (por metodologias presenciais, remotas ou Trabalho discente efetivo).</a:t>
            </a:r>
          </a:p>
          <a:p>
            <a:pPr lvl="1" algn="just"/>
            <a:r>
              <a:rPr lang="pt-BR" dirty="0" smtClean="0"/>
              <a:t>Dividindo as férias de meio de ano de 2020.</a:t>
            </a:r>
          </a:p>
          <a:p>
            <a:pPr lvl="1" algn="just"/>
            <a:r>
              <a:rPr lang="pt-BR" dirty="0" smtClean="0"/>
              <a:t>Foram priorizadas as condições para que as reposições sejam presenciais, se necessário e a critério da comunidade acadêmica local, caso os recursos mínimos necessários para as atividades remotas não estejam disponíveis.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9612592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Reposições aos sábados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just"/>
            <a:r>
              <a:rPr lang="pt-BR" dirty="0" smtClean="0"/>
              <a:t>Em 6 dos 9 cenários testados se prevê a reposição de aulas do primeiro semestre aos sábados do segundo semestre, para aliviar a pressão por dias letivos no primeiro semestre.</a:t>
            </a:r>
          </a:p>
          <a:p>
            <a:pPr algn="just"/>
            <a:r>
              <a:rPr lang="pt-BR" dirty="0" smtClean="0"/>
              <a:t>As reposições aos sábados são organizadas alternando os dias da semana que estão sendo repostos, assim haverá um rodízio entre os docentes que precisarão ir aos sábados.</a:t>
            </a:r>
          </a:p>
          <a:p>
            <a:pPr algn="just"/>
            <a:r>
              <a:rPr lang="pt-BR" dirty="0" smtClean="0"/>
              <a:t>As atividades presenciais aos sábados devem ocorrer nos períodos matutino e vespertino, quando presenciais.</a:t>
            </a:r>
          </a:p>
          <a:p>
            <a:pPr algn="just"/>
            <a:r>
              <a:rPr lang="pt-BR" dirty="0" smtClean="0"/>
              <a:t>As atividades de reposição podem ser: Presenciais, Remotas ou utilizando Trabalho Discente Efetivo.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4817812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 smtClean="0"/>
              <a:t>Sugestão de regulamentação para o TDE no IFSP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79512" y="1200150"/>
            <a:ext cx="8784976" cy="3603847"/>
          </a:xfrm>
        </p:spPr>
        <p:txBody>
          <a:bodyPr>
            <a:noAutofit/>
          </a:bodyPr>
          <a:lstStyle/>
          <a:p>
            <a:pPr lvl="1" algn="just"/>
            <a:r>
              <a:rPr lang="pt-BR" sz="1600" dirty="0"/>
              <a:t>Utilizando o trabalho discente efetivo, conforme indicado na Resolução CNE/CES 03/2007 para os cursos de graduação e conforme a Resolução CNE/CEB 03/2018 para os cursos de educação básica, conforme Parecer do Procurados Federal emitido no dia </a:t>
            </a:r>
            <a:r>
              <a:rPr lang="pt-BR" sz="1600" dirty="0" err="1"/>
              <a:t>xx</a:t>
            </a:r>
            <a:r>
              <a:rPr lang="pt-BR" sz="1600" dirty="0"/>
              <a:t>/04/2020 após consulta da PRE. </a:t>
            </a:r>
          </a:p>
          <a:p>
            <a:pPr lvl="2" algn="just"/>
            <a:r>
              <a:rPr lang="pt-BR" sz="1200" dirty="0"/>
              <a:t>O trabalho discente efetivo deve versar sobre temas que já foram ou serão trabalhados também de forma presencial.</a:t>
            </a:r>
          </a:p>
          <a:p>
            <a:pPr lvl="2" algn="just"/>
            <a:r>
              <a:rPr lang="pt-BR" sz="1200" dirty="0"/>
              <a:t>É obrigatória a apresentação de devolutiva ao aluno sobre as atividades realizadas nesta modalidade de ensino.</a:t>
            </a:r>
          </a:p>
          <a:p>
            <a:pPr lvl="2" algn="just"/>
            <a:r>
              <a:rPr lang="pt-BR" sz="1200" dirty="0"/>
              <a:t>São consideradas atividades de trabalho discente efetivo para o Instituto Federal de São Paulo:</a:t>
            </a:r>
          </a:p>
          <a:p>
            <a:pPr lvl="3" algn="just"/>
            <a:r>
              <a:rPr lang="pt-BR" sz="1100" dirty="0"/>
              <a:t>Estudos dirigidos, individuais ou em grupo;</a:t>
            </a:r>
          </a:p>
          <a:p>
            <a:pPr lvl="3" algn="just"/>
            <a:r>
              <a:rPr lang="pt-BR" sz="1100" dirty="0"/>
              <a:t>Leitura e produção de textos científicos e trabalhos acadêmicos;</a:t>
            </a:r>
          </a:p>
          <a:p>
            <a:pPr lvl="3" algn="just"/>
            <a:r>
              <a:rPr lang="pt-BR" sz="1100" dirty="0"/>
              <a:t>Produção de materiais/experimentos;</a:t>
            </a:r>
          </a:p>
          <a:p>
            <a:pPr lvl="3" algn="just"/>
            <a:r>
              <a:rPr lang="pt-BR" sz="1100" dirty="0"/>
              <a:t>Intervenção prática na realidade;</a:t>
            </a:r>
          </a:p>
          <a:p>
            <a:pPr lvl="3" algn="just"/>
            <a:r>
              <a:rPr lang="pt-BR" sz="1100" dirty="0"/>
              <a:t>Visitas de estudo a instituições na área do curso;</a:t>
            </a:r>
          </a:p>
          <a:p>
            <a:pPr lvl="3" algn="just"/>
            <a:r>
              <a:rPr lang="pt-BR" sz="1100" dirty="0"/>
              <a:t>Consultas à bibliotecas e centros de documentação;</a:t>
            </a:r>
          </a:p>
          <a:p>
            <a:pPr lvl="3" algn="just"/>
            <a:r>
              <a:rPr lang="pt-BR" sz="1100" dirty="0"/>
              <a:t>Visitas à instituições educacionais e </a:t>
            </a:r>
            <a:r>
              <a:rPr lang="pt-BR" sz="1100" dirty="0" smtClean="0"/>
              <a:t>culturais;</a:t>
            </a:r>
          </a:p>
          <a:p>
            <a:pPr lvl="3" algn="just"/>
            <a:r>
              <a:rPr lang="pt-BR" sz="1100" dirty="0" smtClean="0"/>
              <a:t>Outras </a:t>
            </a:r>
            <a:r>
              <a:rPr lang="pt-BR" sz="1100" dirty="0"/>
              <a:t>atividades, desde que relacionados à natureza do conhecimento do componente curricular ao qual se vincula.</a:t>
            </a:r>
          </a:p>
        </p:txBody>
      </p:sp>
    </p:spTree>
    <p:extLst>
      <p:ext uri="{BB962C8B-B14F-4D97-AF65-F5344CB8AC3E}">
        <p14:creationId xmlns:p14="http://schemas.microsoft.com/office/powerpoint/2010/main" val="11432966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 smtClean="0"/>
              <a:t>Reposições </a:t>
            </a:r>
            <a:r>
              <a:rPr lang="pt-BR" dirty="0"/>
              <a:t>p</a:t>
            </a:r>
            <a:r>
              <a:rPr lang="pt-BR" dirty="0" smtClean="0"/>
              <a:t>resenciais aos sábados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pt-BR" dirty="0" smtClean="0"/>
              <a:t>A alocação dos espaços pedagógicos deve priorizar os cursos que já previam a utilização do sábado no PPC, seguidos dos cursos noturnos.</a:t>
            </a:r>
          </a:p>
          <a:p>
            <a:pPr algn="just"/>
            <a:r>
              <a:rPr lang="pt-BR" dirty="0" smtClean="0"/>
              <a:t>Os curso que já previam aulas aos sábados devem estender o período de atividades deste dia se for realizar reposições presenciais. 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8359870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 smtClean="0"/>
              <a:t>Ingresso de estudantes no meio do ano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pt-BR" dirty="0" smtClean="0"/>
              <a:t>Em todos os casos estudados é possível realizar a entrada de estudantes no meio do ano, no momento em que for iniciar o segundo semestre de 2020.</a:t>
            </a:r>
          </a:p>
        </p:txBody>
      </p:sp>
    </p:spTree>
    <p:extLst>
      <p:ext uri="{BB962C8B-B14F-4D97-AF65-F5344CB8AC3E}">
        <p14:creationId xmlns:p14="http://schemas.microsoft.com/office/powerpoint/2010/main" val="11781638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Cenários testados</a:t>
            </a:r>
            <a:endParaRPr lang="pt-BR" dirty="0"/>
          </a:p>
        </p:txBody>
      </p:sp>
      <p:graphicFrame>
        <p:nvGraphicFramePr>
          <p:cNvPr id="4" name="Espaço Reservado para Conteú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45852971"/>
              </p:ext>
            </p:extLst>
          </p:nvPr>
        </p:nvGraphicFramePr>
        <p:xfrm>
          <a:off x="1590567" y="1059582"/>
          <a:ext cx="6077777" cy="3708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63930"/>
                <a:gridCol w="1340168"/>
                <a:gridCol w="2027619"/>
                <a:gridCol w="1746060"/>
              </a:tblGrid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Cenário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Reinício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Reposição</a:t>
                      </a:r>
                      <a:r>
                        <a:rPr lang="pt-BR" baseline="0" dirty="0" smtClean="0"/>
                        <a:t> aos </a:t>
                      </a:r>
                      <a:r>
                        <a:rPr lang="pt-BR" baseline="0" dirty="0" err="1" smtClean="0"/>
                        <a:t>Sáb</a:t>
                      </a:r>
                      <a:r>
                        <a:rPr lang="pt-BR" baseline="0" dirty="0" smtClean="0"/>
                        <a:t>.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err="1" smtClean="0"/>
                        <a:t>Div</a:t>
                      </a:r>
                      <a:r>
                        <a:rPr lang="pt-BR" dirty="0" smtClean="0"/>
                        <a:t>. Férias Julho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15/06/2020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SIM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NÃO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2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01/07/2020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SIM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NÃO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3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13/07/2020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SIM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NÃO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4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15/06/2020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SIM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SIM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5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01/07/2020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SIM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SIM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6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13/07/2020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SIM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SIM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7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15/06/2020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NÃO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NÃO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8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01/07/2020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NÃO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NÃO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9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13/07/2020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NÃO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NÃO</a:t>
                      </a:r>
                      <a:endParaRPr lang="pt-BR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0556120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Como cada cenário foi construído?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pt-BR" dirty="0" smtClean="0"/>
              <a:t>Todos os cenários consideram 95 dias letivos nos semestres de 2020, em função da MP 934/2020 que desobriga o cumprimento dos dias letivos, mas com cumprimento da CH estabelecida para o curso.</a:t>
            </a:r>
          </a:p>
          <a:p>
            <a:pPr algn="just"/>
            <a:r>
              <a:rPr lang="pt-BR" dirty="0" smtClean="0"/>
              <a:t>O semestre 2021/1 considera 100 dias letivos.</a:t>
            </a:r>
          </a:p>
          <a:p>
            <a:r>
              <a:rPr lang="pt-BR" dirty="0" smtClean="0"/>
              <a:t>Verificar arquivos da proposta.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18461132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Comparação entre os cenários</a:t>
            </a:r>
            <a:endParaRPr lang="pt-BR" dirty="0"/>
          </a:p>
        </p:txBody>
      </p:sp>
      <p:graphicFrame>
        <p:nvGraphicFramePr>
          <p:cNvPr id="4" name="Espaço Reservado para Conteú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73429042"/>
              </p:ext>
            </p:extLst>
          </p:nvPr>
        </p:nvGraphicFramePr>
        <p:xfrm>
          <a:off x="107504" y="1718387"/>
          <a:ext cx="8928992" cy="193348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79793"/>
                <a:gridCol w="1208439"/>
                <a:gridCol w="1368152"/>
                <a:gridCol w="1512168"/>
                <a:gridCol w="1296144"/>
                <a:gridCol w="1224136"/>
                <a:gridCol w="1440160"/>
              </a:tblGrid>
              <a:tr h="627389">
                <a:tc>
                  <a:txBody>
                    <a:bodyPr/>
                    <a:lstStyle/>
                    <a:p>
                      <a:pPr algn="ctr"/>
                      <a:r>
                        <a:rPr lang="pt-BR" sz="1600" dirty="0" smtClean="0"/>
                        <a:t>Cenário</a:t>
                      </a:r>
                      <a:endParaRPr lang="pt-B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dirty="0" smtClean="0"/>
                        <a:t>Início</a:t>
                      </a:r>
                      <a:r>
                        <a:rPr lang="pt-BR" sz="1600" baseline="0" dirty="0" smtClean="0"/>
                        <a:t> do 1° sem</a:t>
                      </a:r>
                      <a:endParaRPr lang="pt-B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dirty="0" smtClean="0"/>
                        <a:t>Fim do 1°sem</a:t>
                      </a:r>
                      <a:endParaRPr lang="pt-B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dirty="0" smtClean="0"/>
                        <a:t>Período de férias 1</a:t>
                      </a:r>
                      <a:endParaRPr lang="pt-B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dirty="0" smtClean="0"/>
                        <a:t>Início</a:t>
                      </a:r>
                      <a:r>
                        <a:rPr lang="pt-BR" sz="1600" baseline="0" dirty="0" smtClean="0"/>
                        <a:t> do 2° sem</a:t>
                      </a:r>
                      <a:endParaRPr lang="pt-B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dirty="0" smtClean="0"/>
                        <a:t>Fim do 2°sem</a:t>
                      </a:r>
                      <a:endParaRPr lang="pt-B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600" dirty="0" smtClean="0"/>
                        <a:t>Período de férias 2</a:t>
                      </a:r>
                    </a:p>
                  </a:txBody>
                  <a:tcPr/>
                </a:tc>
              </a:tr>
              <a:tr h="363487">
                <a:tc>
                  <a:txBody>
                    <a:bodyPr/>
                    <a:lstStyle/>
                    <a:p>
                      <a:pPr algn="ctr"/>
                      <a:r>
                        <a:rPr lang="pt-BR" sz="1600" dirty="0" smtClean="0"/>
                        <a:t>1</a:t>
                      </a:r>
                      <a:endParaRPr lang="pt-B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dirty="0" smtClean="0"/>
                        <a:t>15/06/2020</a:t>
                      </a:r>
                      <a:endParaRPr lang="pt-B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dirty="0" smtClean="0"/>
                        <a:t>14/08/2020*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dirty="0" smtClean="0"/>
                        <a:t>17 a 31/08</a:t>
                      </a:r>
                      <a:endParaRPr lang="pt-B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dirty="0" smtClean="0"/>
                        <a:t>01/09/2020</a:t>
                      </a:r>
                      <a:endParaRPr lang="pt-B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dirty="0" smtClean="0"/>
                        <a:t>26/01/2021</a:t>
                      </a:r>
                      <a:endParaRPr lang="pt-B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dirty="0" smtClean="0"/>
                        <a:t>28/01</a:t>
                      </a:r>
                      <a:r>
                        <a:rPr lang="pt-BR" sz="1600" baseline="0" dirty="0" smtClean="0"/>
                        <a:t> a 26/02</a:t>
                      </a:r>
                      <a:endParaRPr lang="pt-BR" sz="1600" dirty="0"/>
                    </a:p>
                  </a:txBody>
                  <a:tcPr/>
                </a:tc>
              </a:tr>
              <a:tr h="363487">
                <a:tc>
                  <a:txBody>
                    <a:bodyPr/>
                    <a:lstStyle/>
                    <a:p>
                      <a:pPr algn="ctr"/>
                      <a:r>
                        <a:rPr lang="pt-BR" sz="1600" dirty="0" smtClean="0"/>
                        <a:t>4</a:t>
                      </a:r>
                      <a:endParaRPr lang="pt-B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dirty="0" smtClean="0"/>
                        <a:t>15/06/2020</a:t>
                      </a:r>
                      <a:endParaRPr lang="pt-B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dirty="0" smtClean="0"/>
                        <a:t>21/08/2020*</a:t>
                      </a:r>
                      <a:endParaRPr lang="pt-B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dirty="0" smtClean="0"/>
                        <a:t>29/05 a 05/06 e</a:t>
                      </a:r>
                    </a:p>
                    <a:p>
                      <a:pPr algn="ctr"/>
                      <a:r>
                        <a:rPr lang="pt-BR" sz="1600" dirty="0" smtClean="0"/>
                        <a:t>24/08 a 30/08</a:t>
                      </a:r>
                      <a:endParaRPr lang="pt-B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dirty="0" smtClean="0"/>
                        <a:t>01/09/2020</a:t>
                      </a:r>
                      <a:endParaRPr lang="pt-B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dirty="0" smtClean="0"/>
                        <a:t>22/01/2021</a:t>
                      </a:r>
                      <a:endParaRPr lang="pt-B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dirty="0" smtClean="0"/>
                        <a:t>22/01 a 20/02</a:t>
                      </a:r>
                      <a:endParaRPr lang="pt-BR" sz="1600" dirty="0"/>
                    </a:p>
                  </a:txBody>
                  <a:tcPr/>
                </a:tc>
              </a:tr>
              <a:tr h="363487">
                <a:tc>
                  <a:txBody>
                    <a:bodyPr/>
                    <a:lstStyle/>
                    <a:p>
                      <a:pPr algn="ctr"/>
                      <a:r>
                        <a:rPr lang="pt-BR" sz="1600" dirty="0" smtClean="0"/>
                        <a:t>7</a:t>
                      </a:r>
                      <a:endParaRPr lang="pt-B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dirty="0" smtClean="0"/>
                        <a:t>15/06/2020</a:t>
                      </a:r>
                      <a:endParaRPr lang="pt-B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dirty="0" smtClean="0"/>
                        <a:t>24/09/2020</a:t>
                      </a:r>
                      <a:endParaRPr lang="pt-B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dirty="0" smtClean="0"/>
                        <a:t>25/09 a 09/10</a:t>
                      </a:r>
                      <a:endParaRPr lang="pt-B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dirty="0" smtClean="0"/>
                        <a:t>13/10/2020</a:t>
                      </a:r>
                      <a:endParaRPr lang="pt-B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dirty="0" smtClean="0"/>
                        <a:t>09/03/2021</a:t>
                      </a:r>
                      <a:endParaRPr lang="pt-B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dirty="0" smtClean="0"/>
                        <a:t>10/3 a 08/04</a:t>
                      </a:r>
                      <a:endParaRPr lang="pt-BR" sz="16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CaixaDeTexto 2"/>
          <p:cNvSpPr txBox="1"/>
          <p:nvPr/>
        </p:nvSpPr>
        <p:spPr>
          <a:xfrm>
            <a:off x="323528" y="3939902"/>
            <a:ext cx="84969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* - As reposições das aulas do 1° sem. estão alocadas também aos sábados do semestre seguinte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83015471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191</TotalTime>
  <Words>1219</Words>
  <Application>Microsoft Office PowerPoint</Application>
  <PresentationFormat>Apresentação na tela (16:9)</PresentationFormat>
  <Paragraphs>270</Paragraphs>
  <Slides>18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18</vt:i4>
      </vt:variant>
    </vt:vector>
  </HeadingPairs>
  <TitlesOfParts>
    <vt:vector size="19" baseType="lpstr">
      <vt:lpstr>Tema do Office</vt:lpstr>
      <vt:lpstr>Comparação entre os cenários</vt:lpstr>
      <vt:lpstr>Comparação</vt:lpstr>
      <vt:lpstr>Reposições aos sábados</vt:lpstr>
      <vt:lpstr>Sugestão de regulamentação para o TDE no IFSP</vt:lpstr>
      <vt:lpstr>Reposições presenciais aos sábados</vt:lpstr>
      <vt:lpstr>Ingresso de estudantes no meio do ano</vt:lpstr>
      <vt:lpstr>Cenários testados</vt:lpstr>
      <vt:lpstr>Como cada cenário foi construído?</vt:lpstr>
      <vt:lpstr>Comparação entre os cenários</vt:lpstr>
      <vt:lpstr>Comparação entre os cenários</vt:lpstr>
      <vt:lpstr>Comparação entre os cenários</vt:lpstr>
      <vt:lpstr>Comparação entre os cenários</vt:lpstr>
      <vt:lpstr>Comparação entre os cenários</vt:lpstr>
      <vt:lpstr>Comparação entre os cenários</vt:lpstr>
      <vt:lpstr>Considerações sobre os cenários</vt:lpstr>
      <vt:lpstr>Considerações sobre os cenários</vt:lpstr>
      <vt:lpstr>Considerações sobre os cenários</vt:lpstr>
      <vt:lpstr>Considerações sobre os cenários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Comparação entre os cenários</dc:title>
  <dc:creator>Diego Siviero</dc:creator>
  <cp:lastModifiedBy>Diego Siviero</cp:lastModifiedBy>
  <cp:revision>19</cp:revision>
  <dcterms:created xsi:type="dcterms:W3CDTF">2020-05-04T21:44:23Z</dcterms:created>
  <dcterms:modified xsi:type="dcterms:W3CDTF">2020-05-05T23:03:17Z</dcterms:modified>
</cp:coreProperties>
</file>